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93" r:id="rId3"/>
    <p:sldId id="294" r:id="rId4"/>
    <p:sldId id="364" r:id="rId5"/>
    <p:sldId id="325" r:id="rId6"/>
    <p:sldId id="344" r:id="rId7"/>
    <p:sldId id="362" r:id="rId8"/>
    <p:sldId id="326" r:id="rId9"/>
    <p:sldId id="327" r:id="rId10"/>
    <p:sldId id="328" r:id="rId11"/>
    <p:sldId id="329" r:id="rId12"/>
    <p:sldId id="298" r:id="rId13"/>
    <p:sldId id="361" r:id="rId14"/>
    <p:sldId id="346" r:id="rId15"/>
    <p:sldId id="347" r:id="rId16"/>
    <p:sldId id="34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24" r:id="rId33"/>
    <p:sldId id="36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69" autoAdjust="0"/>
    <p:restoredTop sz="94681"/>
  </p:normalViewPr>
  <p:slideViewPr>
    <p:cSldViewPr snapToGrid="0" snapToObjects="1">
      <p:cViewPr varScale="1">
        <p:scale>
          <a:sx n="209" d="100"/>
          <a:sy n="209" d="100"/>
        </p:scale>
        <p:origin x="21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337DF9-5C9B-6C41-B3E3-DCA56A79B6BF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63BFDD-C947-4C44-BE9F-7D0517AEE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243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defRPr/>
            </a:pPr>
            <a:fld id="{01D622BD-29BA-054A-A1CC-BA3A817E5F26}" type="slidenum">
              <a:rPr lang="en-US" sz="1200" smtClean="0"/>
              <a:pPr>
                <a:defRPr/>
              </a:pPr>
              <a:t>3</a:t>
            </a:fld>
            <a:endParaRPr lang="en-US" sz="1200" dirty="0"/>
          </a:p>
        </p:txBody>
      </p:sp>
      <p:sp>
        <p:nvSpPr>
          <p:cNvPr id="20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60547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defRPr/>
            </a:pPr>
            <a:fld id="{B540B5BB-CB8B-4449-80DD-B6CE2147E5F3}" type="slidenum">
              <a:rPr lang="en-US" sz="1200" smtClean="0"/>
              <a:pPr>
                <a:defRPr/>
              </a:pPr>
              <a:t>28</a:t>
            </a:fld>
            <a:endParaRPr lang="en-US" sz="1200" dirty="0"/>
          </a:p>
        </p:txBody>
      </p:sp>
      <p:sp>
        <p:nvSpPr>
          <p:cNvPr id="23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20.22 Carbanion intermediates.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transketolase and transaldolase, a carbanion intermediate is stabilized by resonance. In transketolase, TPP stabilizes this intermediate; in transaldolase, a protonated Schiff base plays this role.</a:t>
            </a: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42305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defRPr/>
            </a:pPr>
            <a:fld id="{B55F9518-17C4-5A4A-A3E0-B879F355FE9D}" type="slidenum">
              <a:rPr lang="en-US" sz="1200" smtClean="0"/>
              <a:pPr>
                <a:defRPr/>
              </a:pPr>
              <a:t>31</a:t>
            </a:fld>
            <a:endParaRPr lang="en-US" sz="1200" dirty="0"/>
          </a:p>
        </p:txBody>
      </p:sp>
      <p:sp>
        <p:nvSpPr>
          <p:cNvPr id="23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dirty="0"/>
              <a:t>FIGURE 20.23</a:t>
            </a:r>
            <a:r>
              <a:rPr lang="en-US" dirty="0"/>
              <a:t> </a:t>
            </a:r>
            <a:r>
              <a:rPr lang="en-US" b="1" dirty="0"/>
              <a:t>Four modes of the pentose phosphate pathway.</a:t>
            </a:r>
            <a:r>
              <a:rPr lang="en-US" dirty="0"/>
              <a:t> Major products are shown in color.</a:t>
            </a:r>
          </a:p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1537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defRPr/>
            </a:pPr>
            <a:fld id="{3297905B-C7ED-A140-AA88-E8523B4D910D}" type="slidenum">
              <a:rPr lang="en-US" sz="1200" smtClean="0"/>
              <a:pPr>
                <a:defRPr/>
              </a:pPr>
              <a:t>17</a:t>
            </a:fld>
            <a:endParaRPr lang="en-US" sz="1200" dirty="0"/>
          </a:p>
        </p:txBody>
      </p:sp>
      <p:sp>
        <p:nvSpPr>
          <p:cNvPr id="206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3971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defRPr/>
            </a:pPr>
            <a:fld id="{744DEF91-00DC-EE47-ADED-097EF1E18C59}" type="slidenum">
              <a:rPr lang="en-US" sz="1200" smtClean="0"/>
              <a:pPr>
                <a:defRPr/>
              </a:pPr>
              <a:t>19</a:t>
            </a:fld>
            <a:endParaRPr lang="en-US" sz="1200" dirty="0"/>
          </a:p>
        </p:txBody>
      </p:sp>
      <p:sp>
        <p:nvSpPr>
          <p:cNvPr id="211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6236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defRPr/>
            </a:pPr>
            <a:fld id="{E1E7E077-69DC-D640-AF31-F97012CE6617}" type="slidenum">
              <a:rPr lang="en-US" sz="1200" smtClean="0"/>
              <a:pPr>
                <a:defRPr/>
              </a:pPr>
              <a:t>20</a:t>
            </a:fld>
            <a:endParaRPr lang="en-US" sz="1200" dirty="0"/>
          </a:p>
        </p:txBody>
      </p:sp>
      <p:sp>
        <p:nvSpPr>
          <p:cNvPr id="212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3419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defRPr/>
            </a:pPr>
            <a:fld id="{86CB5F2C-3DAC-444B-BEC4-7178D01E3BC3}" type="slidenum">
              <a:rPr lang="en-US" sz="1200" smtClean="0"/>
              <a:pPr>
                <a:defRPr/>
              </a:pPr>
              <a:t>21</a:t>
            </a:fld>
            <a:endParaRPr lang="en-US" sz="1200" dirty="0"/>
          </a:p>
        </p:txBody>
      </p:sp>
      <p:sp>
        <p:nvSpPr>
          <p:cNvPr id="214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0063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defRPr/>
            </a:pPr>
            <a:fld id="{BA683A29-1595-2543-9604-06CC1F99E6FB}" type="slidenum">
              <a:rPr lang="en-US" sz="1200" smtClean="0"/>
              <a:pPr>
                <a:defRPr/>
              </a:pPr>
              <a:t>22</a:t>
            </a:fld>
            <a:endParaRPr lang="en-US" sz="1200" dirty="0"/>
          </a:p>
        </p:txBody>
      </p:sp>
      <p:sp>
        <p:nvSpPr>
          <p:cNvPr id="215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0956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defRPr/>
            </a:pPr>
            <a:fld id="{C0944816-6181-D541-95B9-9F4CD978979C}" type="slidenum">
              <a:rPr lang="en-US" sz="1200" smtClean="0"/>
              <a:pPr>
                <a:defRPr/>
              </a:pPr>
              <a:t>23</a:t>
            </a:fld>
            <a:endParaRPr lang="en-US" sz="1200" dirty="0"/>
          </a:p>
        </p:txBody>
      </p:sp>
      <p:sp>
        <p:nvSpPr>
          <p:cNvPr id="21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4829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defRPr/>
            </a:pPr>
            <a:fld id="{79E83FF6-584C-EB4C-BEB5-2F59E4D120C5}" type="slidenum">
              <a:rPr lang="en-US" sz="1200" smtClean="0"/>
              <a:pPr>
                <a:defRPr/>
              </a:pPr>
              <a:t>25</a:t>
            </a:fld>
            <a:endParaRPr lang="en-US" sz="1200" dirty="0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20.20 Transketolase mechanism.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(1) Thiamine pyrophosphate (TPP) ionizes to form a carbanion. (2) The carbanion of TPP attacks the ketose substrate. (3) Cleavage of a carbon–carbon bond frees the aldose product and leaves a two-carbon fragment joined to TPP. (4) This activated glycoaldehyde intermediate attacks the aldose substrate to form a new carbon–carbon bond. (5) The ketose product is released, freeing the TPP for the next reaction cycle.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087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defRPr/>
            </a:pPr>
            <a:fld id="{2120EDB9-C448-D541-A18D-7191011A0FCA}" type="slidenum">
              <a:rPr lang="en-US" sz="1200" smtClean="0"/>
              <a:pPr>
                <a:defRPr/>
              </a:pPr>
              <a:t>27</a:t>
            </a:fld>
            <a:endParaRPr lang="en-US" sz="1200" dirty="0"/>
          </a:p>
        </p:txBody>
      </p:sp>
      <p:sp>
        <p:nvSpPr>
          <p:cNvPr id="22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20.21 Transaldolase mechanism.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(1) The reaction begins with the formation of a Schiff base between a lysine residue in transaldolase and the ketose substrate. (2) Protonation of the Schiff base occurs. (3) Deprotonation leads to the release of the aldose product, leaving a three-carbon fragment attached to the lysine residue. (4) This intermediate adds to the aldose substrate. (5) Protonation occurs, forming a new carbon–carbon bond. (6) Subsequent deprotonation and (7) hydrolysis of the Schiff base releases the ketose product from the lysine side chain, completing the reaction cycle.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621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66A65-38E8-D54D-B3FE-8CD6FA290C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21ED87-F8CA-5340-8460-EEB1C257D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EA669-858A-9848-8FC2-4382A5F58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799EF-C3B8-F044-8542-DD6D4C44D2AF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9D185E-C55A-3646-8EE0-F634531C6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86524-EFDD-BD48-966A-138743A45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1A01-C65E-144A-A6EA-4C50232FE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133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C39A-86A6-AA48-A28B-8AD5F0E4E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A6ED05-89A7-AB4E-A435-7F79D815C2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408E6-AFAD-0C4B-84BC-3745ADC03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799EF-C3B8-F044-8542-DD6D4C44D2AF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2A8F6-0EC5-AB41-9D08-1AE991015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A6B83-850F-6F4D-9D22-B8D54D9F8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1A01-C65E-144A-A6EA-4C50232FE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22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402341-6AAC-8C4F-B11C-72941C0D30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BF7D2C-62F9-F048-A40D-9133273ED0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67825-C5AC-F845-9545-C8D1DA5E9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799EF-C3B8-F044-8542-DD6D4C44D2AF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61E83-4F6F-D34D-BC94-792A7B9F2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18031-E3A0-D347-9859-E7511A578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1A01-C65E-144A-A6EA-4C50232FE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407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6ED76-86B9-5C47-966D-56BCF1D26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C03AB-9A7A-F34D-9E47-DA00E590D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1EE06-093D-AA4A-988A-818E6286B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799EF-C3B8-F044-8542-DD6D4C44D2AF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C71B8-317D-FD4A-BB68-67BB99CC6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29BB8-22DB-D849-BFDF-482AE8036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1A01-C65E-144A-A6EA-4C50232FE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00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82632-5CE6-174A-99BE-AFFBBF9B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2C915-C44A-E34D-984B-5DF005A3A8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78065-F420-B143-9FF6-58E87556D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799EF-C3B8-F044-8542-DD6D4C44D2AF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BBEF0-6F49-F14E-8944-C6706BDE5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5F83C-2847-A941-9237-D62E14531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1A01-C65E-144A-A6EA-4C50232FE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728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5D0EC-FFAA-0A47-9F0E-C2C098AB8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728D8-FF76-044C-94E8-0299FCAD1D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F3C736-2034-7C49-A446-189F96F81E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0F454B-636F-5E40-BC0D-24735ED66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799EF-C3B8-F044-8542-DD6D4C44D2AF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3F6C5-7797-D140-8CCC-B047888A3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EE3D3D-B783-DC44-ADB2-DAE1C4307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1A01-C65E-144A-A6EA-4C50232FE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990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1B0B4-FA8F-2A47-9A38-6FF67DDA7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24C9A-771B-CE44-997B-F38085724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2958A9-16D7-954F-A9DB-FABCCB761A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870340-1B70-9742-B697-CF72F1A48F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06A49B-D8C2-C24C-B5B1-5A39A1E00E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7B1774-4016-FF45-A45B-3C9908564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799EF-C3B8-F044-8542-DD6D4C44D2AF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A0A520-9AD5-ED45-8D49-CB79317AE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323A6A-8C6A-1D43-951C-BFA5C797A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1A01-C65E-144A-A6EA-4C50232FE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071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598B4-59A6-F04E-972B-21B5C8CFE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D76957-8DF9-A243-85D2-0B16C0890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799EF-C3B8-F044-8542-DD6D4C44D2AF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1838AE-ADB1-9740-9892-7C370FC5B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7B9C74-B1B9-AC47-84DE-232360A75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1A01-C65E-144A-A6EA-4C50232FE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65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9248D7-68D8-9C41-82FC-AE42F870D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799EF-C3B8-F044-8542-DD6D4C44D2AF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DCD5AC-01F9-3E44-8403-F89445241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C170F-E51A-A744-B9A7-7207FE5D5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1A01-C65E-144A-A6EA-4C50232FE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787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D2841-D040-4A48-B218-A73248498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A99AD-B03C-4747-9146-49BF2BBC5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EA718B-0BFD-244B-983F-936650F69D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B88EF4-244B-DE4A-A2DB-84936255A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799EF-C3B8-F044-8542-DD6D4C44D2AF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FBB65E-20E4-2449-AC8C-1867FD12B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D40B0-95F4-6645-908B-8961600F7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1A01-C65E-144A-A6EA-4C50232FE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127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96982-1EBB-5D42-8F17-0D400AED8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7B691B-B206-6B42-9C2C-89376378C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CCF8A6-E016-8B48-921C-BBBD3B93B5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2D8E59-7F1D-C64B-A8B9-A76F84E9D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799EF-C3B8-F044-8542-DD6D4C44D2AF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A84E34-A1F9-214F-824E-3D44202A0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B0DF3C-DBA2-C348-8D7B-DE1F7A803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1A01-C65E-144A-A6EA-4C50232FE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19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112CC6-1550-0C46-8E0E-C0D0A1659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EE71D7-61A4-A647-BB8F-35EFE70264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3066F-63F1-774A-908D-DD73FEC6F3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799EF-C3B8-F044-8542-DD6D4C44D2AF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7DCA1-59C0-A346-96E4-EFB54654CB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B07E3-99DC-C945-9850-94B8B6C707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91A01-C65E-144A-A6EA-4C50232FE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433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7C646-C8F0-514E-9566-20500CC10B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BT 203 </a:t>
            </a:r>
            <a:r>
              <a:rPr lang="en-US"/>
              <a:t>Biochemistry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D8D47-EDCE-B34E-ADF8-F3FB747802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Pentose Phosphate Pathway</a:t>
            </a:r>
          </a:p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14 Oct 2019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002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7" name="Picture 2">
            <a:extLst>
              <a:ext uri="{FF2B5EF4-FFF2-40B4-BE49-F238E27FC236}">
                <a16:creationId xmlns:a16="http://schemas.microsoft.com/office/drawing/2014/main" id="{A53FCC57-894E-A84F-AD92-DDADA9C97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976" y="379414"/>
            <a:ext cx="4462463" cy="609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3974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1" name="Picture 2">
            <a:extLst>
              <a:ext uri="{FF2B5EF4-FFF2-40B4-BE49-F238E27FC236}">
                <a16:creationId xmlns:a16="http://schemas.microsoft.com/office/drawing/2014/main" id="{9368983D-4E66-A343-97B0-05B323009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689" y="379414"/>
            <a:ext cx="4999037" cy="609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7717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600200"/>
            <a:ext cx="67818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7" name="TextBox 3"/>
          <p:cNvSpPr txBox="1">
            <a:spLocks noChangeArrowheads="1"/>
          </p:cNvSpPr>
          <p:nvPr/>
        </p:nvSpPr>
        <p:spPr bwMode="auto">
          <a:xfrm>
            <a:off x="2133600" y="2438401"/>
            <a:ext cx="81153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/>
              <a:t>Ribulose 5-phosphate, generated by the oxidative phase, is isomerized into ribose 5-phosphate.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406074"/>
            <a:ext cx="7124700" cy="965200"/>
          </a:xfrm>
          <a:prstGeom prst="rect">
            <a:avLst/>
          </a:prstGeom>
        </p:spPr>
      </p:pic>
      <p:pic>
        <p:nvPicPr>
          <p:cNvPr id="7" name="Picture 6" descr="unnumbered_20_p60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729" y="3369462"/>
            <a:ext cx="4969208" cy="266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202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090B28-C92F-834F-97AA-82E4684F4B04}"/>
              </a:ext>
            </a:extLst>
          </p:cNvPr>
          <p:cNvSpPr txBox="1"/>
          <p:nvPr/>
        </p:nvSpPr>
        <p:spPr>
          <a:xfrm>
            <a:off x="2123089" y="2749632"/>
            <a:ext cx="81139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Non-oxidative phase of Pentose Phosphate Pathway</a:t>
            </a:r>
          </a:p>
        </p:txBody>
      </p:sp>
    </p:spTree>
    <p:extLst>
      <p:ext uri="{BB962C8B-B14F-4D97-AF65-F5344CB8AC3E}">
        <p14:creationId xmlns:p14="http://schemas.microsoft.com/office/powerpoint/2010/main" val="4042863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7" name="Picture 2">
            <a:extLst>
              <a:ext uri="{FF2B5EF4-FFF2-40B4-BE49-F238E27FC236}">
                <a16:creationId xmlns:a16="http://schemas.microsoft.com/office/drawing/2014/main" id="{81EAF140-19AD-BB43-9F74-250DBDC81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14" y="1571626"/>
            <a:ext cx="8535987" cy="371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556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1" name="Picture 2">
            <a:extLst>
              <a:ext uri="{FF2B5EF4-FFF2-40B4-BE49-F238E27FC236}">
                <a16:creationId xmlns:a16="http://schemas.microsoft.com/office/drawing/2014/main" id="{5247A2B1-C8B6-DE45-BF83-6B1896C14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14" y="650876"/>
            <a:ext cx="8535987" cy="555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8644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5" name="Picture 2">
            <a:extLst>
              <a:ext uri="{FF2B5EF4-FFF2-40B4-BE49-F238E27FC236}">
                <a16:creationId xmlns:a16="http://schemas.microsoft.com/office/drawing/2014/main" id="{002680A5-0641-7F4B-B925-35F1D98BC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1" y="379414"/>
            <a:ext cx="6018213" cy="609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1656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600200"/>
            <a:ext cx="67818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1" name="TextBox 5"/>
          <p:cNvSpPr txBox="1">
            <a:spLocks noChangeArrowheads="1"/>
          </p:cNvSpPr>
          <p:nvPr/>
        </p:nvSpPr>
        <p:spPr bwMode="auto">
          <a:xfrm>
            <a:off x="2057400" y="2438400"/>
            <a:ext cx="9374188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/>
              <a:t>The nonoxidative phase consists of three reactions: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The net result of these reactions is the conversion of three pentoses into </a:t>
            </a:r>
          </a:p>
          <a:p>
            <a:r>
              <a:rPr lang="en-US" sz="1800" dirty="0"/>
              <a:t>two hexoses and one triose:</a:t>
            </a:r>
          </a:p>
          <a:p>
            <a:endParaRPr lang="en-US" sz="1800" dirty="0"/>
          </a:p>
        </p:txBody>
      </p:sp>
      <p:pic>
        <p:nvPicPr>
          <p:cNvPr id="8397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180388" y="2874789"/>
            <a:ext cx="3831224" cy="195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3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5638800"/>
            <a:ext cx="33909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7300" y="176738"/>
            <a:ext cx="71247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26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extBox 1"/>
          <p:cNvSpPr txBox="1">
            <a:spLocks noChangeArrowheads="1"/>
          </p:cNvSpPr>
          <p:nvPr/>
        </p:nvSpPr>
        <p:spPr bwMode="auto">
          <a:xfrm>
            <a:off x="2057400" y="2438401"/>
            <a:ext cx="7848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/>
              <a:t>In the first reaction linking the pentose phosphate pathway and glycolysis, 2 five-carbon sugars are converted into a three-carbon and seven-carbon sugar.</a:t>
            </a:r>
          </a:p>
        </p:txBody>
      </p:sp>
      <p:pic>
        <p:nvPicPr>
          <p:cNvPr id="8601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600200"/>
            <a:ext cx="67818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0"/>
            <a:ext cx="7124700" cy="965200"/>
          </a:xfrm>
          <a:prstGeom prst="rect">
            <a:avLst/>
          </a:prstGeom>
        </p:spPr>
      </p:pic>
      <p:pic>
        <p:nvPicPr>
          <p:cNvPr id="7" name="Picture 6" descr="unnumbered_20_p60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1" y="3488578"/>
            <a:ext cx="6380661" cy="29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066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600200"/>
            <a:ext cx="67818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3" name="TextBox 4"/>
          <p:cNvSpPr txBox="1">
            <a:spLocks noChangeArrowheads="1"/>
          </p:cNvSpPr>
          <p:nvPr/>
        </p:nvSpPr>
        <p:spPr bwMode="auto">
          <a:xfrm>
            <a:off x="1981200" y="2743201"/>
            <a:ext cx="8051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/>
              <a:t>Xylulose 5-phosphate, one of the substrates for the transketolase reaction, is formed from its epimer ribulose 5-phosphate.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194379"/>
            <a:ext cx="7124700" cy="965200"/>
          </a:xfrm>
          <a:prstGeom prst="rect">
            <a:avLst/>
          </a:prstGeom>
        </p:spPr>
      </p:pic>
      <p:pic>
        <p:nvPicPr>
          <p:cNvPr id="7" name="Picture 6" descr="unnumbered_20_p604a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9545" y="3577307"/>
            <a:ext cx="5780910" cy="266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1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extBox 2"/>
          <p:cNvSpPr txBox="1">
            <a:spLocks noChangeArrowheads="1"/>
          </p:cNvSpPr>
          <p:nvPr/>
        </p:nvSpPr>
        <p:spPr bwMode="auto">
          <a:xfrm>
            <a:off x="1889126" y="2057400"/>
            <a:ext cx="8550275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/>
              <a:t>NADPH, a key product of the pentose phosphate pathway, is the source of biosynthetic reducing power.</a:t>
            </a:r>
          </a:p>
          <a:p>
            <a:endParaRPr lang="en-US" sz="1800" dirty="0"/>
          </a:p>
          <a:p>
            <a:r>
              <a:rPr lang="en-US" sz="1800" dirty="0"/>
              <a:t>The first phase of the pentose phosphate pathway is the oxidative generation of NADPH.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The second phase is the nonoxidative interconversion of a variety of sugars.</a:t>
            </a:r>
          </a:p>
        </p:txBody>
      </p:sp>
      <p:pic>
        <p:nvPicPr>
          <p:cNvPr id="7475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962400"/>
            <a:ext cx="81661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505" y="441355"/>
            <a:ext cx="71247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42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600200"/>
            <a:ext cx="67818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1" name="TextBox 4"/>
          <p:cNvSpPr txBox="1">
            <a:spLocks noChangeArrowheads="1"/>
          </p:cNvSpPr>
          <p:nvPr/>
        </p:nvSpPr>
        <p:spPr bwMode="auto">
          <a:xfrm>
            <a:off x="1828800" y="2590801"/>
            <a:ext cx="8509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/>
              <a:t>Transaldolase forms  a six-carbon and a four-carbon sugar from a three-carbon and a seven-carbon sugar.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212020"/>
            <a:ext cx="7124700" cy="965200"/>
          </a:xfrm>
          <a:prstGeom prst="rect">
            <a:avLst/>
          </a:prstGeom>
        </p:spPr>
      </p:pic>
      <p:pic>
        <p:nvPicPr>
          <p:cNvPr id="7" name="Picture 6" descr="unnumbered_20_p604b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7185" y="3323524"/>
            <a:ext cx="6080785" cy="289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11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600200"/>
            <a:ext cx="67818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39" name="TextBox 4"/>
          <p:cNvSpPr txBox="1">
            <a:spLocks noChangeArrowheads="1"/>
          </p:cNvSpPr>
          <p:nvPr/>
        </p:nvSpPr>
        <p:spPr bwMode="auto">
          <a:xfrm>
            <a:off x="2057400" y="2667001"/>
            <a:ext cx="81407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/>
              <a:t>Transketolase converts a four-carbon sugar and a five-carbon sugar into a six-carbon sugar and a three-carbon sugar.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300" y="458997"/>
            <a:ext cx="7124700" cy="965200"/>
          </a:xfrm>
          <a:prstGeom prst="rect">
            <a:avLst/>
          </a:prstGeom>
        </p:spPr>
      </p:pic>
      <p:pic>
        <p:nvPicPr>
          <p:cNvPr id="7" name="Picture 6" descr="unnumbered_20_p604c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7300" y="3489108"/>
            <a:ext cx="7120446" cy="296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122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extBox 2"/>
          <p:cNvSpPr txBox="1">
            <a:spLocks noChangeArrowheads="1"/>
          </p:cNvSpPr>
          <p:nvPr/>
        </p:nvSpPr>
        <p:spPr bwMode="auto">
          <a:xfrm>
            <a:off x="2209800" y="2514601"/>
            <a:ext cx="7962900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/>
              <a:t>The sum of the reactions catalyzed by the epimerase, transketolase, and transaldolase  shows the conversion of  3 five-carbon sugars into components of the glycolytic and gluconeogenic pathways.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Xylulose 5-phosphate can be formed from ribose 5-phosphate.</a:t>
            </a:r>
          </a:p>
        </p:txBody>
      </p:sp>
      <p:pic>
        <p:nvPicPr>
          <p:cNvPr id="9318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600200"/>
            <a:ext cx="67818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8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886200"/>
            <a:ext cx="8280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89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5715000"/>
            <a:ext cx="81153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335509"/>
            <a:ext cx="71247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393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 20.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562100"/>
            <a:ext cx="8534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5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600200"/>
            <a:ext cx="6172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08200" y="2673351"/>
            <a:ext cx="8026400" cy="3694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/>
              <a:t>The transketolase reaction occurs as follows:</a:t>
            </a:r>
          </a:p>
          <a:p>
            <a:pPr>
              <a:defRPr/>
            </a:pPr>
            <a:endParaRPr lang="en-US" dirty="0"/>
          </a:p>
          <a:p>
            <a:pPr marL="342900" indent="-342900">
              <a:buFontTx/>
              <a:buAutoNum type="arabicPeriod"/>
              <a:defRPr/>
            </a:pPr>
            <a:r>
              <a:rPr lang="en-US" dirty="0"/>
              <a:t>Thiamine pyrophosphate (TPP) forms a carbanion.</a:t>
            </a:r>
          </a:p>
          <a:p>
            <a:pPr marL="342900" indent="-342900">
              <a:buFontTx/>
              <a:buAutoNum type="arabicPeriod"/>
              <a:defRPr/>
            </a:pPr>
            <a:endParaRPr lang="en-US" dirty="0"/>
          </a:p>
          <a:p>
            <a:pPr marL="342900" indent="-342900">
              <a:buFontTx/>
              <a:buAutoNum type="arabicPeriod"/>
              <a:defRPr/>
            </a:pPr>
            <a:r>
              <a:rPr lang="en-US" dirty="0"/>
              <a:t>The carbanion attacks the ketose substrate.</a:t>
            </a:r>
          </a:p>
          <a:p>
            <a:pPr marL="342900" indent="-342900">
              <a:buFontTx/>
              <a:buAutoNum type="arabicPeriod"/>
              <a:defRPr/>
            </a:pPr>
            <a:endParaRPr lang="en-US" dirty="0"/>
          </a:p>
          <a:p>
            <a:pPr marL="342900" indent="-342900">
              <a:buFontTx/>
              <a:buAutoNum type="arabicPeriod"/>
              <a:defRPr/>
            </a:pPr>
            <a:r>
              <a:rPr lang="en-US" dirty="0"/>
              <a:t>A carbon-carbon bond is cleaved, releasing  the aldose product and forming TPP joined to a two-carbon fragment, the glycoaldehyde intermediate.</a:t>
            </a:r>
          </a:p>
          <a:p>
            <a:pPr marL="342900" indent="-342900">
              <a:buFontTx/>
              <a:buAutoNum type="arabicPeriod"/>
              <a:defRPr/>
            </a:pPr>
            <a:endParaRPr lang="en-US" dirty="0"/>
          </a:p>
          <a:p>
            <a:pPr marL="342900" indent="-342900">
              <a:buFontTx/>
              <a:buAutoNum type="arabicPeriod"/>
              <a:defRPr/>
            </a:pPr>
            <a:r>
              <a:rPr lang="en-US" dirty="0"/>
              <a:t>The intermediate attacks the aldose substrate.</a:t>
            </a:r>
          </a:p>
          <a:p>
            <a:pPr marL="342900" indent="-342900">
              <a:buFontTx/>
              <a:buAutoNum type="arabicPeriod"/>
              <a:defRPr/>
            </a:pPr>
            <a:endParaRPr lang="en-US" dirty="0"/>
          </a:p>
          <a:p>
            <a:pPr marL="342900" indent="-342900">
              <a:buFontTx/>
              <a:buAutoNum type="arabicPeriod"/>
              <a:defRPr/>
            </a:pPr>
            <a:r>
              <a:rPr lang="en-US" dirty="0"/>
              <a:t>The ketose product is released and TPP is ready for another reaction cycle.</a:t>
            </a:r>
          </a:p>
          <a:p>
            <a:pPr marL="342900" indent="-342900">
              <a:buFontTx/>
              <a:buAutoNum type="arabicPeriod"/>
              <a:defRPr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263" y="247303"/>
            <a:ext cx="71247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142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 20.2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819912"/>
            <a:ext cx="8534400" cy="521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9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600200"/>
            <a:ext cx="6172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57400" y="2667000"/>
            <a:ext cx="8026400" cy="39703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/>
              <a:t>The transaldolase reaction occurs as follows: </a:t>
            </a:r>
          </a:p>
          <a:p>
            <a:pPr>
              <a:defRPr/>
            </a:pPr>
            <a:endParaRPr lang="en-US" dirty="0"/>
          </a:p>
          <a:p>
            <a:pPr marL="342900" indent="-342900">
              <a:buFontTx/>
              <a:buAutoNum type="arabicPeriod"/>
              <a:defRPr/>
            </a:pPr>
            <a:r>
              <a:rPr lang="en-US" dirty="0"/>
              <a:t>A Schiff base forms between the enzyme and the ketose substrate.</a:t>
            </a:r>
          </a:p>
          <a:p>
            <a:pPr marL="342900" indent="-342900">
              <a:buFontTx/>
              <a:buAutoNum type="arabicPeriod"/>
              <a:defRPr/>
            </a:pPr>
            <a:endParaRPr lang="en-US" dirty="0"/>
          </a:p>
          <a:p>
            <a:pPr marL="342900" indent="-342900">
              <a:buFontTx/>
              <a:buAutoNum type="arabicPeriod"/>
              <a:defRPr/>
            </a:pPr>
            <a:r>
              <a:rPr lang="en-US" dirty="0"/>
              <a:t>Protonation of the Schiff base results in the release of the aldose product.</a:t>
            </a:r>
          </a:p>
          <a:p>
            <a:pPr marL="342900" indent="-342900">
              <a:buFontTx/>
              <a:buAutoNum type="arabicPeriod"/>
              <a:defRPr/>
            </a:pPr>
            <a:endParaRPr lang="en-US" dirty="0"/>
          </a:p>
          <a:p>
            <a:pPr marL="342900" indent="-342900">
              <a:buFontTx/>
              <a:buAutoNum type="arabicPeriod"/>
              <a:defRPr/>
            </a:pPr>
            <a:r>
              <a:rPr lang="en-US" dirty="0"/>
              <a:t>The release of the aldose product generates a substituted enzyme intermediate.</a:t>
            </a:r>
          </a:p>
          <a:p>
            <a:pPr marL="342900" indent="-342900">
              <a:buFontTx/>
              <a:buAutoNum type="arabicPeriod"/>
              <a:defRPr/>
            </a:pPr>
            <a:endParaRPr lang="en-US" dirty="0"/>
          </a:p>
          <a:p>
            <a:pPr marL="342900" indent="-342900">
              <a:buFontTx/>
              <a:buAutoNum type="arabicPeriod"/>
              <a:defRPr/>
            </a:pPr>
            <a:r>
              <a:rPr lang="en-US" dirty="0"/>
              <a:t>The three-carbon fragment bound to the enzyme adds to the aldose substrate.</a:t>
            </a:r>
          </a:p>
          <a:p>
            <a:pPr marL="342900" indent="-342900">
              <a:buFontTx/>
              <a:buAutoNum type="arabicPeriod"/>
              <a:defRPr/>
            </a:pPr>
            <a:endParaRPr lang="en-US" dirty="0"/>
          </a:p>
          <a:p>
            <a:pPr marL="342900" indent="-342900">
              <a:buFontTx/>
              <a:buAutoNum type="arabicPeriod"/>
              <a:defRPr/>
            </a:pPr>
            <a:r>
              <a:rPr lang="en-US" dirty="0"/>
              <a:t>Deprotonation occurs.</a:t>
            </a:r>
          </a:p>
          <a:p>
            <a:pPr marL="342900" indent="-342900">
              <a:buFontTx/>
              <a:buAutoNum type="arabicPeriod"/>
              <a:defRPr/>
            </a:pPr>
            <a:endParaRPr lang="en-US" dirty="0"/>
          </a:p>
          <a:p>
            <a:pPr marL="342900" indent="-342900">
              <a:buFontTx/>
              <a:buAutoNum type="arabicPeriod"/>
              <a:defRPr/>
            </a:pPr>
            <a:r>
              <a:rPr lang="en-US" dirty="0"/>
              <a:t>Hydrolysis of the Schiff base releases the ketose product.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300" y="123814"/>
            <a:ext cx="71247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1570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 20.2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749808"/>
            <a:ext cx="8534400" cy="535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61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20_2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591311"/>
            <a:ext cx="8534400" cy="567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573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extBox 2"/>
          <p:cNvSpPr txBox="1">
            <a:spLocks noChangeArrowheads="1"/>
          </p:cNvSpPr>
          <p:nvPr/>
        </p:nvSpPr>
        <p:spPr bwMode="auto">
          <a:xfrm>
            <a:off x="1828800" y="3505200"/>
            <a:ext cx="84963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/>
              <a:t>The first reaction of the pentose phosphate pathway, the dehydrogenation of glucose 6-phosphate by glucose 6-phosphate dehydrogenase, is the rate-limiting step of the pathway.</a:t>
            </a:r>
          </a:p>
          <a:p>
            <a:endParaRPr lang="en-US" sz="1800" dirty="0"/>
          </a:p>
          <a:p>
            <a:r>
              <a:rPr lang="en-US" sz="1800" dirty="0"/>
              <a:t>The most important regulatory factor is the concentration of NADP</a:t>
            </a:r>
            <a:r>
              <a:rPr lang="en-US" sz="1800" baseline="30000" dirty="0"/>
              <a:t>+</a:t>
            </a:r>
            <a:r>
              <a:rPr lang="en-US" sz="1800" dirty="0"/>
              <a:t>.</a:t>
            </a:r>
          </a:p>
        </p:txBody>
      </p:sp>
      <p:pic>
        <p:nvPicPr>
          <p:cNvPr id="10547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286000"/>
            <a:ext cx="53213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223" y="485827"/>
            <a:ext cx="66802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01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_20_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86511"/>
            <a:ext cx="8534400" cy="628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72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828800"/>
            <a:ext cx="66421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57400" y="2679701"/>
            <a:ext cx="8216900" cy="3140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/>
              <a:t>The pentose phosphate pathway can operate in four distinct modes that result from various combinations of the oxidative phase, the nonoxidative phase, glycolysis, and gluconeogenesis.</a:t>
            </a:r>
          </a:p>
          <a:p>
            <a:pPr>
              <a:defRPr/>
            </a:pPr>
            <a:endParaRPr lang="en-US" dirty="0"/>
          </a:p>
          <a:p>
            <a:pPr marL="342900" indent="-342900">
              <a:buFontTx/>
              <a:buAutoNum type="arabicPeriod"/>
              <a:defRPr/>
            </a:pPr>
            <a:r>
              <a:rPr lang="en-US" dirty="0"/>
              <a:t>Ribose 5-phosphate needs exceed the needs for NADPH.</a:t>
            </a:r>
          </a:p>
          <a:p>
            <a:pPr marL="342900" indent="-342900">
              <a:buFontTx/>
              <a:buAutoNum type="arabicPeriod"/>
              <a:defRPr/>
            </a:pPr>
            <a:endParaRPr lang="en-US" dirty="0"/>
          </a:p>
          <a:p>
            <a:pPr marL="342900" indent="-342900">
              <a:buFontTx/>
              <a:buAutoNum type="arabicPeriod"/>
              <a:defRPr/>
            </a:pPr>
            <a:r>
              <a:rPr lang="en-US" dirty="0"/>
              <a:t>The NADPH and ribose 5-phosphate needs are balanced.</a:t>
            </a:r>
          </a:p>
          <a:p>
            <a:pPr marL="342900" indent="-342900">
              <a:buFontTx/>
              <a:buAutoNum type="arabicPeriod"/>
              <a:defRPr/>
            </a:pPr>
            <a:endParaRPr lang="en-US" dirty="0"/>
          </a:p>
          <a:p>
            <a:pPr marL="342900" indent="-342900">
              <a:buFontTx/>
              <a:buAutoNum type="arabicPeriod"/>
              <a:defRPr/>
            </a:pPr>
            <a:r>
              <a:rPr lang="en-US" dirty="0"/>
              <a:t>More NADPH is needed than ribose 5-phosphate.</a:t>
            </a:r>
          </a:p>
          <a:p>
            <a:pPr marL="342900" indent="-342900">
              <a:buFontTx/>
              <a:buAutoNum type="arabicPeriod"/>
              <a:defRPr/>
            </a:pPr>
            <a:endParaRPr lang="en-US" dirty="0"/>
          </a:p>
          <a:p>
            <a:pPr marL="342900" indent="-342900">
              <a:buFontTx/>
              <a:buAutoNum type="arabicPeriod"/>
              <a:defRPr/>
            </a:pPr>
            <a:r>
              <a:rPr lang="en-US" dirty="0"/>
              <a:t>NADPH and ATP are both required.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0"/>
            <a:ext cx="66802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4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 20.2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184" y="225552"/>
            <a:ext cx="7723632" cy="640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34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able_20_0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545335"/>
            <a:ext cx="8534400" cy="376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587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304" y="432903"/>
            <a:ext cx="6680200" cy="1181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208" y="1805101"/>
            <a:ext cx="8026805" cy="5823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03207" y="3069561"/>
            <a:ext cx="86611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Rapidly dividing cells need ribose 5-phosphate for nucleic acid synthesis and NADPH for fatty acid and membrane synthesis.</a:t>
            </a:r>
          </a:p>
          <a:p>
            <a:endParaRPr lang="en-US" dirty="0"/>
          </a:p>
          <a:p>
            <a:r>
              <a:rPr lang="en-US" dirty="0"/>
              <a:t>Glycolytic intermediates are diverted into the pentose phosphate pathway by the expression of pyruvate kinase M, which has a low catalytic activity.</a:t>
            </a:r>
          </a:p>
        </p:txBody>
      </p:sp>
    </p:spTree>
    <p:extLst>
      <p:ext uri="{BB962C8B-B14F-4D97-AF65-F5344CB8AC3E}">
        <p14:creationId xmlns:p14="http://schemas.microsoft.com/office/powerpoint/2010/main" val="3089527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numbered_20_p6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359" y="192023"/>
            <a:ext cx="7193280" cy="647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37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5" name="Picture 2">
            <a:extLst>
              <a:ext uri="{FF2B5EF4-FFF2-40B4-BE49-F238E27FC236}">
                <a16:creationId xmlns:a16="http://schemas.microsoft.com/office/drawing/2014/main" id="{09DC5A9C-6AC9-384D-B329-BC7EE35E9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039" y="379414"/>
            <a:ext cx="6256337" cy="609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3467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49" name="Picture 2">
            <a:extLst>
              <a:ext uri="{FF2B5EF4-FFF2-40B4-BE49-F238E27FC236}">
                <a16:creationId xmlns:a16="http://schemas.microsoft.com/office/drawing/2014/main" id="{1B2E73E9-EB14-AA4D-8B89-CE6F7BE20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063" y="380206"/>
            <a:ext cx="6402387" cy="609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9EF0A8-BBDB-064E-8163-F95EFA8472F6}"/>
              </a:ext>
            </a:extLst>
          </p:cNvPr>
          <p:cNvSpPr txBox="1"/>
          <p:nvPr/>
        </p:nvSpPr>
        <p:spPr>
          <a:xfrm>
            <a:off x="168166" y="1587062"/>
            <a:ext cx="3741682" cy="35394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Role of </a:t>
            </a:r>
            <a:r>
              <a:rPr lang="en-US" sz="32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NADPH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32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Reduced Glutathione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 protecting the cell against </a:t>
            </a: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highly reactive oxygen derivatives</a:t>
            </a:r>
          </a:p>
        </p:txBody>
      </p:sp>
    </p:spTree>
    <p:extLst>
      <p:ext uri="{BB962C8B-B14F-4D97-AF65-F5344CB8AC3E}">
        <p14:creationId xmlns:p14="http://schemas.microsoft.com/office/powerpoint/2010/main" val="627648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090B28-C92F-834F-97AA-82E4684F4B04}"/>
              </a:ext>
            </a:extLst>
          </p:cNvPr>
          <p:cNvSpPr txBox="1"/>
          <p:nvPr/>
        </p:nvSpPr>
        <p:spPr>
          <a:xfrm>
            <a:off x="2123089" y="2749632"/>
            <a:ext cx="81139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Oxidative phase of Pentose Phosphate Pathway</a:t>
            </a:r>
          </a:p>
        </p:txBody>
      </p:sp>
    </p:spTree>
    <p:extLst>
      <p:ext uri="{BB962C8B-B14F-4D97-AF65-F5344CB8AC3E}">
        <p14:creationId xmlns:p14="http://schemas.microsoft.com/office/powerpoint/2010/main" val="3672492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1BD82B-AF64-F04F-8A10-BF78FF35A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547876"/>
            <a:ext cx="10905066" cy="376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91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3" name="Picture 2">
            <a:extLst>
              <a:ext uri="{FF2B5EF4-FFF2-40B4-BE49-F238E27FC236}">
                <a16:creationId xmlns:a16="http://schemas.microsoft.com/office/drawing/2014/main" id="{53FF7E35-B488-E74B-8ACB-6ED277589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9" y="379414"/>
            <a:ext cx="5468937" cy="609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1946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</TotalTime>
  <Words>796</Words>
  <Application>Microsoft Macintosh PowerPoint</Application>
  <PresentationFormat>Widescreen</PresentationFormat>
  <Paragraphs>97</Paragraphs>
  <Slides>33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Times</vt:lpstr>
      <vt:lpstr>Office Theme</vt:lpstr>
      <vt:lpstr>BT 203 Biochemistry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 203 Biochemistry</dc:title>
  <dc:creator>Microsoft Office User</dc:creator>
  <cp:lastModifiedBy>Rajaram Swaminathan</cp:lastModifiedBy>
  <cp:revision>5</cp:revision>
  <dcterms:created xsi:type="dcterms:W3CDTF">2019-10-13T07:36:47Z</dcterms:created>
  <dcterms:modified xsi:type="dcterms:W3CDTF">2019-10-14T12:06:33Z</dcterms:modified>
</cp:coreProperties>
</file>